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handoutMasterIdLst>
    <p:handoutMasterId r:id="rId26"/>
  </p:handoutMasterIdLst>
  <p:sldIdLst>
    <p:sldId id="257" r:id="rId5"/>
    <p:sldId id="262" r:id="rId6"/>
    <p:sldId id="263" r:id="rId7"/>
    <p:sldId id="258"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04" autoAdjust="0"/>
  </p:normalViewPr>
  <p:slideViewPr>
    <p:cSldViewPr snapToGrid="0">
      <p:cViewPr varScale="1">
        <p:scale>
          <a:sx n="109" d="100"/>
          <a:sy n="109" d="100"/>
        </p:scale>
        <p:origin x="108" y="174"/>
      </p:cViewPr>
      <p:guideLst/>
    </p:cSldViewPr>
  </p:slideViewPr>
  <p:notesTextViewPr>
    <p:cViewPr>
      <p:scale>
        <a:sx n="1" d="1"/>
        <a:sy n="1" d="1"/>
      </p:scale>
      <p:origin x="0" y="0"/>
    </p:cViewPr>
  </p:notesTextViewPr>
  <p:notesViewPr>
    <p:cSldViewPr snapToGrid="0" showGuides="1">
      <p:cViewPr varScale="1">
        <p:scale>
          <a:sx n="79" d="100"/>
          <a:sy n="79" d="100"/>
        </p:scale>
        <p:origin x="234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C2751-278C-4682-9C3F-0FF7B4FCFAE7}" type="datetimeFigureOut">
              <a:rPr lang="en-US" smtClean="0"/>
              <a:t>9/22/2023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286890-466E-41CD-A28A-B1EBDF22CA33}" type="slidenum">
              <a:rPr lang="en-US" smtClean="0"/>
              <a:t>‹#›</a:t>
            </a:fld>
            <a:endParaRPr lang="en-US" dirty="0"/>
          </a:p>
        </p:txBody>
      </p:sp>
    </p:spTree>
    <p:extLst>
      <p:ext uri="{BB962C8B-B14F-4D97-AF65-F5344CB8AC3E}">
        <p14:creationId xmlns:p14="http://schemas.microsoft.com/office/powerpoint/2010/main" val="1586294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F0845-D09E-4AF9-9623-EA7EA0297EF3}" type="datetimeFigureOut">
              <a:rPr lang="en-US" smtClean="0"/>
              <a:t>9/22/2023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CD11A-EED3-40CE-98A3-28FEE84867B3}" type="slidenum">
              <a:rPr lang="en-US" smtClean="0"/>
              <a:t>‹#›</a:t>
            </a:fld>
            <a:endParaRPr lang="en-US" dirty="0"/>
          </a:p>
        </p:txBody>
      </p:sp>
    </p:spTree>
    <p:extLst>
      <p:ext uri="{BB962C8B-B14F-4D97-AF65-F5344CB8AC3E}">
        <p14:creationId xmlns:p14="http://schemas.microsoft.com/office/powerpoint/2010/main" val="19957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1</a:t>
            </a:fld>
            <a:endParaRPr lang="en-US" dirty="0"/>
          </a:p>
        </p:txBody>
      </p:sp>
    </p:spTree>
    <p:extLst>
      <p:ext uri="{BB962C8B-B14F-4D97-AF65-F5344CB8AC3E}">
        <p14:creationId xmlns:p14="http://schemas.microsoft.com/office/powerpoint/2010/main" val="2491160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2</a:t>
            </a:fld>
            <a:endParaRPr lang="en-US" dirty="0"/>
          </a:p>
        </p:txBody>
      </p:sp>
    </p:spTree>
    <p:extLst>
      <p:ext uri="{BB962C8B-B14F-4D97-AF65-F5344CB8AC3E}">
        <p14:creationId xmlns:p14="http://schemas.microsoft.com/office/powerpoint/2010/main" val="4092313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3</a:t>
            </a:fld>
            <a:endParaRPr lang="en-US" dirty="0"/>
          </a:p>
        </p:txBody>
      </p:sp>
    </p:spTree>
    <p:extLst>
      <p:ext uri="{BB962C8B-B14F-4D97-AF65-F5344CB8AC3E}">
        <p14:creationId xmlns:p14="http://schemas.microsoft.com/office/powerpoint/2010/main" val="1603166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2">
                    <a:lumMod val="20000"/>
                    <a:lumOff val="80000"/>
                  </a:schemeClr>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409693A-2307-4FDC-9539-08DC9083DDED}" type="datetime1">
              <a:rPr lang="en-US" smtClean="0"/>
              <a:t>9/22/2023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819406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320E1C1-C26F-4479-A8BD-144B4C139DA5}" type="datetime1">
              <a:rPr lang="en-US" smtClean="0"/>
              <a:t>9/22/2023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36194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709738"/>
            <a:ext cx="10515600" cy="2862262"/>
          </a:xfrm>
        </p:spPr>
        <p:txBody>
          <a:bodyPr anchor="b"/>
          <a:lstStyle>
            <a:lvl1pPr>
              <a:lnSpc>
                <a:spcPct val="100000"/>
              </a:lnSpc>
              <a:defRPr sz="6000"/>
            </a:lvl1pPr>
          </a:lstStyle>
          <a:p>
            <a:r>
              <a:rPr lang="en-US"/>
              <a:t>Click to edit Master title style</a:t>
            </a:r>
          </a:p>
        </p:txBody>
      </p:sp>
      <p:sp>
        <p:nvSpPr>
          <p:cNvPr id="3" name="Text Placeholder 2"/>
          <p:cNvSpPr>
            <a:spLocks noGrp="1"/>
          </p:cNvSpPr>
          <p:nvPr>
            <p:ph type="body" idx="1"/>
          </p:nvPr>
        </p:nvSpPr>
        <p:spPr>
          <a:xfrm>
            <a:off x="457200" y="4589463"/>
            <a:ext cx="10515600" cy="1500187"/>
          </a:xfrm>
        </p:spPr>
        <p:txBody>
          <a:bodyPr/>
          <a:lstStyle>
            <a:lvl1pPr marL="0" indent="0">
              <a:buNone/>
              <a:defRPr sz="2400" b="1">
                <a:solidFill>
                  <a:schemeClr val="tx2">
                    <a:lumMod val="50000"/>
                  </a:schemeClr>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BF519E61-C2D6-49AB-83F2-8FC9FEFBDAFD}" type="datetime1">
              <a:rPr lang="en-US" smtClean="0"/>
              <a:t>9/22/2023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73127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hasCustomPrompt="1"/>
          </p:nvPr>
        </p:nvSpPr>
        <p:spPr>
          <a:xfrm>
            <a:off x="457200" y="1825625"/>
            <a:ext cx="4892040" cy="4351338"/>
          </a:xfrm>
        </p:spPr>
        <p:txBody>
          <a:bodyPr vert="horz" lIns="91440" tIns="45720" rIns="91440" bIns="45720" rtlCol="0">
            <a:normAutofit/>
          </a:bodyPr>
          <a:lstStyle>
            <a:lvl1pPr>
              <a:defRPr lang="en-US" baseline="0" noProof="0" dirty="0" smtClean="0">
                <a:solidFill>
                  <a:schemeClr val="bg1"/>
                </a:solidFill>
              </a:defRPr>
            </a:lvl1pPr>
            <a:lvl2pPr>
              <a:defRPr lang="en-US" baseline="0" noProof="0" dirty="0" smtClean="0">
                <a:solidFill>
                  <a:schemeClr val="bg1"/>
                </a:solidFill>
              </a:defRPr>
            </a:lvl2pPr>
            <a:lvl3pPr>
              <a:defRPr lang="en-US" baseline="0" noProof="0" dirty="0" smtClean="0">
                <a:solidFill>
                  <a:schemeClr val="bg1"/>
                </a:solidFill>
              </a:defRPr>
            </a:lvl3pPr>
            <a:lvl4pPr>
              <a:defRPr lang="en-US" baseline="0" noProof="0" dirty="0" smtClean="0">
                <a:solidFill>
                  <a:schemeClr val="bg1"/>
                </a:solidFill>
              </a:defRPr>
            </a:lvl4pPr>
            <a:lvl5pPr>
              <a:defRPr lang="en-US" baseline="0" noProof="0" dirty="0" smtClean="0">
                <a:solidFill>
                  <a:schemeClr val="bg1"/>
                </a:solidFill>
              </a:defRPr>
            </a:lvl5pPr>
            <a:lvl6pPr>
              <a:defRPr sz="1800"/>
            </a:lvl6pPr>
            <a:lvl7pPr>
              <a:defRPr sz="1800"/>
            </a:lvl7pPr>
            <a:lvl8pPr>
              <a:defRPr sz="1800"/>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Content Placeholder 3"/>
          <p:cNvSpPr>
            <a:spLocks noGrp="1"/>
          </p:cNvSpPr>
          <p:nvPr>
            <p:ph sz="half" idx="2" hasCustomPrompt="1"/>
          </p:nvPr>
        </p:nvSpPr>
        <p:spPr>
          <a:xfrm>
            <a:off x="5650524" y="1825625"/>
            <a:ext cx="4892040" cy="4351338"/>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Date Placeholder 4"/>
          <p:cNvSpPr>
            <a:spLocks noGrp="1"/>
          </p:cNvSpPr>
          <p:nvPr>
            <p:ph type="dt" sz="half" idx="10"/>
          </p:nvPr>
        </p:nvSpPr>
        <p:spPr/>
        <p:txBody>
          <a:bodyPr/>
          <a:lstStyle/>
          <a:p>
            <a:fld id="{047BE74F-367A-4D3C-8AA7-FA60CCA05EAE}" type="datetime1">
              <a:rPr lang="en-US" smtClean="0"/>
              <a:t>9/22/2023</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183930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39150"/>
            <a:ext cx="10094976" cy="1152144"/>
          </a:xfrm>
        </p:spPr>
        <p:txBody>
          <a:bodyPr/>
          <a:lstStyle/>
          <a:p>
            <a:r>
              <a:rPr lang="en-US"/>
              <a:t>Click to edit Master title style</a:t>
            </a:r>
            <a:endParaRPr lang="en-US" dirty="0"/>
          </a:p>
        </p:txBody>
      </p:sp>
      <p:sp>
        <p:nvSpPr>
          <p:cNvPr id="3" name="Text Placeholder 2"/>
          <p:cNvSpPr>
            <a:spLocks noGrp="1"/>
          </p:cNvSpPr>
          <p:nvPr>
            <p:ph type="body" idx="1"/>
          </p:nvPr>
        </p:nvSpPr>
        <p:spPr>
          <a:xfrm>
            <a:off x="457200"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457200"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Text Placeholder 4"/>
          <p:cNvSpPr>
            <a:spLocks noGrp="1"/>
          </p:cNvSpPr>
          <p:nvPr>
            <p:ph type="body" sz="quarter" idx="3"/>
          </p:nvPr>
        </p:nvSpPr>
        <p:spPr>
          <a:xfrm>
            <a:off x="5656753"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5656753"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7" name="Date Placeholder 6"/>
          <p:cNvSpPr>
            <a:spLocks noGrp="1"/>
          </p:cNvSpPr>
          <p:nvPr>
            <p:ph type="dt" sz="half" idx="10"/>
          </p:nvPr>
        </p:nvSpPr>
        <p:spPr/>
        <p:txBody>
          <a:bodyPr/>
          <a:lstStyle/>
          <a:p>
            <a:fld id="{A79E3F9C-6465-4987-8E4E-615CFD4753AA}" type="datetime1">
              <a:rPr lang="en-US" smtClean="0"/>
              <a:t>9/22/2023</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40566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49EFD6-3C20-43C6-9E75-1A9D48D9576F}" type="datetime1">
              <a:rPr lang="en-US" smtClean="0"/>
              <a:t>9/22/2023</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36385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93D5A-A484-46EE-9DC8-9A16BFF8327E}" type="datetime1">
              <a:rPr lang="en-US" smtClean="0"/>
              <a:t>9/22/2023</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92760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hasCustomPrompt="1"/>
          </p:nvPr>
        </p:nvSpPr>
        <p:spPr>
          <a:xfrm>
            <a:off x="4800600" y="987425"/>
            <a:ext cx="5753100" cy="461327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287BC8-78D1-4FEB-9D4F-E22E45CC04F7}" type="datetime1">
              <a:rPr lang="en-US" smtClean="0"/>
              <a:t>9/22/2023</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28772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800600" y="987425"/>
            <a:ext cx="5753100" cy="4613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568210-870C-4A62-9D1B-4B25162550AB}" type="datetime1">
              <a:rPr lang="en-US" smtClean="0"/>
              <a:t>9/22/2023</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56957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hasCustomPrompt="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0011EA7-B10E-4739-92FE-8993461CC0B7}" type="datetime1">
              <a:rPr lang="en-US" smtClean="0"/>
              <a:t>9/22/2023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07954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91661"/>
            <a:ext cx="2628900" cy="49090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691661"/>
            <a:ext cx="7734300" cy="49090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5DC13F-2D2A-49BA-966D-6530A12E7C15}" type="datetime1">
              <a:rPr lang="en-US" smtClean="0"/>
              <a:t>9/22/2023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7925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extLst>
              <a:ext uri="{BEBA8EAE-BF5A-486C-A8C5-ECC9F3942E4B}">
                <a14:imgProps xmlns:a14="http://schemas.microsoft.com/office/drawing/2010/main">
                  <a14:imgLayer r:embed="rId14">
                    <a14:imgEffect>
                      <a14:brightnessContrast bright="-39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39793"/>
            <a:ext cx="10096500" cy="115090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825625"/>
            <a:ext cx="10096500" cy="3778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2">
                    <a:lumMod val="20000"/>
                    <a:lumOff val="80000"/>
                  </a:schemeClr>
                </a:solidFill>
              </a:defRPr>
            </a:lvl1pPr>
          </a:lstStyle>
          <a:p>
            <a:fld id="{00CABDA2-EB00-4A4D-86B7-63E286A484E5}" type="datetime1">
              <a:rPr lang="en-US" smtClean="0"/>
              <a:t>9/22/2023</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2">
                    <a:lumMod val="20000"/>
                    <a:lumOff val="80000"/>
                  </a:schemeClr>
                </a:solidFill>
              </a:defRPr>
            </a:lvl1pPr>
          </a:lstStyle>
          <a:p>
            <a:r>
              <a:rPr lang="en-US" dirty="0"/>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fld id="{E5B29C50-D6F1-4DB6-9B68-F4CD3996E9CF}" type="slidenum">
              <a:rPr lang="en-US" smtClean="0"/>
              <a:pPr/>
              <a:t>‹#›</a:t>
            </a:fld>
            <a:endParaRPr lang="en-US" dirty="0"/>
          </a:p>
        </p:txBody>
      </p:sp>
    </p:spTree>
    <p:extLst>
      <p:ext uri="{BB962C8B-B14F-4D97-AF65-F5344CB8AC3E}">
        <p14:creationId xmlns:p14="http://schemas.microsoft.com/office/powerpoint/2010/main" val="1656484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p:titleStyle>
    <p:bodyStyle>
      <a:lvl1pPr marL="228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6pPr>
      <a:lvl7pPr marL="2971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7pPr>
      <a:lvl8pPr marL="3429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8pPr>
      <a:lvl9pPr marL="3886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288" userDrawn="1">
          <p15:clr>
            <a:srgbClr val="F26B43"/>
          </p15:clr>
        </p15:guide>
        <p15:guide id="3" pos="6648" userDrawn="1">
          <p15:clr>
            <a:srgbClr val="F26B43"/>
          </p15:clr>
        </p15:guide>
        <p15:guide id="4" orient="horz" pos="3528" userDrawn="1">
          <p15:clr>
            <a:srgbClr val="F26B43"/>
          </p15:clr>
        </p15:guide>
        <p15:guide id="5" orient="horz" pos="1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881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Title Layout</a:t>
            </a:r>
          </a:p>
        </p:txBody>
      </p:sp>
      <p:sp>
        <p:nvSpPr>
          <p:cNvPr id="3" name="Subtitle 2"/>
          <p:cNvSpPr>
            <a:spLocks noGrp="1"/>
          </p:cNvSpPr>
          <p:nvPr>
            <p:ph type="subTitle" idx="1"/>
          </p:nvPr>
        </p:nvSpPr>
        <p:spPr/>
        <p:txBody>
          <a:bodyPr/>
          <a:lstStyle/>
          <a:p>
            <a:r>
              <a:rPr lang="en-US" dirty="0"/>
              <a:t>Subtitle</a:t>
            </a:r>
          </a:p>
        </p:txBody>
      </p:sp>
      <p:pic>
        <p:nvPicPr>
          <p:cNvPr id="5" name="Picture 4">
            <a:extLst>
              <a:ext uri="{FF2B5EF4-FFF2-40B4-BE49-F238E27FC236}">
                <a16:creationId xmlns:a16="http://schemas.microsoft.com/office/drawing/2014/main" id="{7FCFCDF5-FAB5-3A59-E207-F572BA4AAC2E}"/>
              </a:ext>
            </a:extLst>
          </p:cNvPr>
          <p:cNvPicPr>
            <a:picLocks noChangeAspect="1"/>
          </p:cNvPicPr>
          <p:nvPr/>
        </p:nvPicPr>
        <p:blipFill>
          <a:blip r:embed="rId3"/>
          <a:stretch>
            <a:fillRect/>
          </a:stretch>
        </p:blipFill>
        <p:spPr>
          <a:xfrm>
            <a:off x="102550" y="0"/>
            <a:ext cx="11955566" cy="6858000"/>
          </a:xfrm>
          <a:prstGeom prst="rect">
            <a:avLst/>
          </a:prstGeom>
        </p:spPr>
      </p:pic>
    </p:spTree>
    <p:extLst>
      <p:ext uri="{BB962C8B-B14F-4D97-AF65-F5344CB8AC3E}">
        <p14:creationId xmlns:p14="http://schemas.microsoft.com/office/powerpoint/2010/main" val="2146200712"/>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889950"/>
          </a:xfrm>
        </p:spPr>
        <p:txBody>
          <a:bodyPr/>
          <a:lstStyle/>
          <a:p>
            <a:r>
              <a:rPr lang="en-US" dirty="0"/>
              <a:t>Today’s Lesson:</a:t>
            </a:r>
          </a:p>
        </p:txBody>
      </p:sp>
      <p:sp>
        <p:nvSpPr>
          <p:cNvPr id="3" name="Subtitle 2"/>
          <p:cNvSpPr>
            <a:spLocks noGrp="1"/>
          </p:cNvSpPr>
          <p:nvPr>
            <p:ph type="subTitle" idx="1"/>
          </p:nvPr>
        </p:nvSpPr>
        <p:spPr>
          <a:xfrm>
            <a:off x="1524000" y="1931349"/>
            <a:ext cx="9144000" cy="4264351"/>
          </a:xfrm>
        </p:spPr>
        <p:txBody>
          <a:bodyPr>
            <a:normAutofit/>
          </a:bodyPr>
          <a:lstStyle/>
          <a:p>
            <a:r>
              <a:rPr lang="en-US" sz="4000" dirty="0"/>
              <a:t>Who was Amos?</a:t>
            </a:r>
          </a:p>
          <a:p>
            <a:r>
              <a:rPr lang="en-US" sz="4000" dirty="0"/>
              <a:t>When was the book written?</a:t>
            </a:r>
          </a:p>
          <a:p>
            <a:r>
              <a:rPr lang="en-US" sz="4000" dirty="0"/>
              <a:t>The times of Amos</a:t>
            </a:r>
          </a:p>
          <a:p>
            <a:r>
              <a:rPr lang="en-US" sz="4000" dirty="0"/>
              <a:t>The message of Amos/ Outlines of the book</a:t>
            </a:r>
          </a:p>
          <a:p>
            <a:r>
              <a:rPr lang="en-US" sz="4000" dirty="0"/>
              <a:t>Application to our lives today…</a:t>
            </a:r>
          </a:p>
        </p:txBody>
      </p:sp>
    </p:spTree>
    <p:extLst>
      <p:ext uri="{BB962C8B-B14F-4D97-AF65-F5344CB8AC3E}">
        <p14:creationId xmlns:p14="http://schemas.microsoft.com/office/powerpoint/2010/main" val="14049807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Who Was Amos?</a:t>
            </a:r>
          </a:p>
        </p:txBody>
      </p:sp>
      <p:sp>
        <p:nvSpPr>
          <p:cNvPr id="14" name="Content Placeholder 13"/>
          <p:cNvSpPr>
            <a:spLocks noGrp="1"/>
          </p:cNvSpPr>
          <p:nvPr>
            <p:ph idx="1"/>
          </p:nvPr>
        </p:nvSpPr>
        <p:spPr>
          <a:xfrm>
            <a:off x="457200" y="1418602"/>
            <a:ext cx="6669993" cy="4537817"/>
          </a:xfrm>
        </p:spPr>
        <p:txBody>
          <a:bodyPr>
            <a:normAutofit/>
          </a:bodyPr>
          <a:lstStyle/>
          <a:p>
            <a:r>
              <a:rPr lang="en-US" sz="2800" dirty="0"/>
              <a:t>Hebrew Word – “burden bearer”</a:t>
            </a:r>
          </a:p>
          <a:p>
            <a:r>
              <a:rPr lang="en-US" sz="2800" dirty="0"/>
              <a:t>Frequently call “The Prophet of Righteousness”</a:t>
            </a:r>
          </a:p>
          <a:p>
            <a:r>
              <a:rPr lang="en-US" sz="2800" dirty="0"/>
              <a:t>From the village of Tekoa – </a:t>
            </a:r>
          </a:p>
          <a:p>
            <a:r>
              <a:rPr lang="en-US" sz="2800" dirty="0"/>
              <a:t>Sent to Israel to warn them about God’s impending judgment against them</a:t>
            </a:r>
          </a:p>
          <a:p>
            <a:r>
              <a:rPr lang="en-US" sz="2800" dirty="0"/>
              <a:t>Amos’ message directly from God</a:t>
            </a:r>
          </a:p>
          <a:p>
            <a:r>
              <a:rPr lang="en-US" sz="2800" dirty="0"/>
              <a:t>He was not of the tribe of Levi</a:t>
            </a:r>
          </a:p>
          <a:p>
            <a:r>
              <a:rPr lang="en-US" sz="2800" dirty="0"/>
              <a:t>He fulfilled his mission</a:t>
            </a:r>
          </a:p>
        </p:txBody>
      </p:sp>
      <p:pic>
        <p:nvPicPr>
          <p:cNvPr id="2" name="Picture 1">
            <a:extLst>
              <a:ext uri="{FF2B5EF4-FFF2-40B4-BE49-F238E27FC236}">
                <a16:creationId xmlns:a16="http://schemas.microsoft.com/office/drawing/2014/main" id="{73135DCE-57ED-EAB8-832F-26F7BEEC33C2}"/>
              </a:ext>
            </a:extLst>
          </p:cNvPr>
          <p:cNvPicPr>
            <a:picLocks noChangeAspect="1"/>
          </p:cNvPicPr>
          <p:nvPr/>
        </p:nvPicPr>
        <p:blipFill>
          <a:blip r:embed="rId2"/>
          <a:stretch>
            <a:fillRect/>
          </a:stretch>
        </p:blipFill>
        <p:spPr>
          <a:xfrm>
            <a:off x="7711867" y="1089019"/>
            <a:ext cx="3810000" cy="3810000"/>
          </a:xfrm>
          <a:prstGeom prst="rect">
            <a:avLst/>
          </a:prstGeom>
        </p:spPr>
      </p:pic>
    </p:spTree>
    <p:extLst>
      <p:ext uri="{BB962C8B-B14F-4D97-AF65-F5344CB8AC3E}">
        <p14:creationId xmlns:p14="http://schemas.microsoft.com/office/powerpoint/2010/main" val="566857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par>
                          <p:cTn id="24" fill="hold">
                            <p:stCondLst>
                              <p:cond delay="1000"/>
                            </p:stCondLst>
                            <p:childTnLst>
                              <p:par>
                                <p:cTn id="25" presetID="53" presetClass="entr" presetSubtype="16"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14">
                                            <p:txEl>
                                              <p:pRg st="3" end="3"/>
                                            </p:txEl>
                                          </p:spTgt>
                                        </p:tgtEl>
                                        <p:attrNameLst>
                                          <p:attrName>style.visibility</p:attrName>
                                        </p:attrNameLst>
                                      </p:cBhvr>
                                      <p:to>
                                        <p:strVal val="visible"/>
                                      </p:to>
                                    </p:set>
                                    <p:anim calcmode="lin" valueType="num">
                                      <p:cBhvr>
                                        <p:cTn id="34"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35"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6" dur="1000"/>
                                        <p:tgtEl>
                                          <p:spTgt spid="14">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14">
                                            <p:txEl>
                                              <p:pRg st="4" end="4"/>
                                            </p:txEl>
                                          </p:spTgt>
                                        </p:tgtEl>
                                        <p:attrNameLst>
                                          <p:attrName>style.visibility</p:attrName>
                                        </p:attrNameLst>
                                      </p:cBhvr>
                                      <p:to>
                                        <p:strVal val="visible"/>
                                      </p:to>
                                    </p:set>
                                    <p:anim calcmode="lin" valueType="num">
                                      <p:cBhvr>
                                        <p:cTn id="41"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42"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43" dur="1000"/>
                                        <p:tgtEl>
                                          <p:spTgt spid="14">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14">
                                            <p:txEl>
                                              <p:pRg st="5" end="5"/>
                                            </p:txEl>
                                          </p:spTgt>
                                        </p:tgtEl>
                                        <p:attrNameLst>
                                          <p:attrName>style.visibility</p:attrName>
                                        </p:attrNameLst>
                                      </p:cBhvr>
                                      <p:to>
                                        <p:strVal val="visible"/>
                                      </p:to>
                                    </p:set>
                                    <p:anim calcmode="lin" valueType="num">
                                      <p:cBhvr>
                                        <p:cTn id="48"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9"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50" dur="1000"/>
                                        <p:tgtEl>
                                          <p:spTgt spid="14">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14">
                                            <p:txEl>
                                              <p:pRg st="6" end="6"/>
                                            </p:txEl>
                                          </p:spTgt>
                                        </p:tgtEl>
                                        <p:attrNameLst>
                                          <p:attrName>style.visibility</p:attrName>
                                        </p:attrNameLst>
                                      </p:cBhvr>
                                      <p:to>
                                        <p:strVal val="visible"/>
                                      </p:to>
                                    </p:set>
                                    <p:anim calcmode="lin" valueType="num">
                                      <p:cBhvr>
                                        <p:cTn id="55"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6"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7"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DATE OF AMOS</a:t>
            </a:r>
            <a:endParaRPr lang="en-US" sz="6600" dirty="0">
              <a:solidFill>
                <a:schemeClr val="bg1"/>
              </a:solidFill>
            </a:endParaRPr>
          </a:p>
        </p:txBody>
      </p:sp>
      <p:sp>
        <p:nvSpPr>
          <p:cNvPr id="14" name="Content Placeholder 13"/>
          <p:cNvSpPr>
            <a:spLocks noGrp="1"/>
          </p:cNvSpPr>
          <p:nvPr>
            <p:ph idx="1"/>
          </p:nvPr>
        </p:nvSpPr>
        <p:spPr>
          <a:xfrm>
            <a:off x="457200" y="1538244"/>
            <a:ext cx="10216662" cy="4537817"/>
          </a:xfrm>
        </p:spPr>
        <p:txBody>
          <a:bodyPr>
            <a:normAutofit/>
          </a:bodyPr>
          <a:lstStyle/>
          <a:p>
            <a:r>
              <a:rPr lang="en-US" sz="4000" dirty="0"/>
              <a:t>Amos 1:1 “"days of Uzziah, king of Judah, and  in the days of Joash, king of Israel." </a:t>
            </a:r>
          </a:p>
          <a:p>
            <a:r>
              <a:rPr lang="en-US" sz="4000" dirty="0"/>
              <a:t>Earthquake? Several during this time of history</a:t>
            </a:r>
          </a:p>
          <a:p>
            <a:r>
              <a:rPr lang="en-US" sz="4000" dirty="0"/>
              <a:t>Scholars agree between 760 and 750 B.C. </a:t>
            </a:r>
          </a:p>
          <a:p>
            <a:r>
              <a:rPr lang="en-US" sz="4000" dirty="0"/>
              <a:t>Amos lived during time of Hosea, and probably Jonah and Joel</a:t>
            </a:r>
          </a:p>
        </p:txBody>
      </p:sp>
    </p:spTree>
    <p:extLst>
      <p:ext uri="{BB962C8B-B14F-4D97-AF65-F5344CB8AC3E}">
        <p14:creationId xmlns:p14="http://schemas.microsoft.com/office/powerpoint/2010/main" val="21126046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THE TIMES OF AMOS</a:t>
            </a:r>
            <a:endParaRPr lang="en-US" sz="6600" dirty="0">
              <a:solidFill>
                <a:schemeClr val="bg1"/>
              </a:solidFill>
            </a:endParaRPr>
          </a:p>
        </p:txBody>
      </p:sp>
      <p:sp>
        <p:nvSpPr>
          <p:cNvPr id="14" name="Content Placeholder 13"/>
          <p:cNvSpPr>
            <a:spLocks noGrp="1"/>
          </p:cNvSpPr>
          <p:nvPr>
            <p:ph idx="1"/>
          </p:nvPr>
        </p:nvSpPr>
        <p:spPr>
          <a:xfrm>
            <a:off x="457200" y="1538244"/>
            <a:ext cx="10096500" cy="4537817"/>
          </a:xfrm>
        </p:spPr>
        <p:txBody>
          <a:bodyPr>
            <a:normAutofit/>
          </a:bodyPr>
          <a:lstStyle/>
          <a:p>
            <a:r>
              <a:rPr lang="en-US" sz="3600" dirty="0"/>
              <a:t>Prophesied during national prosperity</a:t>
            </a:r>
          </a:p>
          <a:p>
            <a:r>
              <a:rPr lang="en-US" sz="3600" dirty="0"/>
              <a:t>Rich getting richer, Poor getting poor</a:t>
            </a:r>
          </a:p>
          <a:p>
            <a:r>
              <a:rPr lang="en-US" sz="3600" dirty="0"/>
              <a:t>Amos 5:11 “you have built houses of hewn stone”  “You have planted pleasant vineyards”</a:t>
            </a:r>
          </a:p>
          <a:p>
            <a:r>
              <a:rPr lang="en-US" sz="3600" dirty="0"/>
              <a:t>Amos 6:4 “lie on beds of ivory, Stretch out on your couches, Eat lambs from the flock And calves from the midst of the stall;" </a:t>
            </a:r>
          </a:p>
        </p:txBody>
      </p:sp>
    </p:spTree>
    <p:extLst>
      <p:ext uri="{BB962C8B-B14F-4D97-AF65-F5344CB8AC3E}">
        <p14:creationId xmlns:p14="http://schemas.microsoft.com/office/powerpoint/2010/main" val="113840998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THE TIMES OF AMOS</a:t>
            </a:r>
            <a:endParaRPr lang="en-US" sz="6600" dirty="0">
              <a:solidFill>
                <a:schemeClr val="bg1"/>
              </a:solidFill>
            </a:endParaRPr>
          </a:p>
        </p:txBody>
      </p:sp>
      <p:sp>
        <p:nvSpPr>
          <p:cNvPr id="14" name="Content Placeholder 13"/>
          <p:cNvSpPr>
            <a:spLocks noGrp="1"/>
          </p:cNvSpPr>
          <p:nvPr>
            <p:ph idx="1"/>
          </p:nvPr>
        </p:nvSpPr>
        <p:spPr>
          <a:xfrm>
            <a:off x="457200" y="1538244"/>
            <a:ext cx="10691446" cy="4537817"/>
          </a:xfrm>
        </p:spPr>
        <p:txBody>
          <a:bodyPr>
            <a:normAutofit/>
          </a:bodyPr>
          <a:lstStyle/>
          <a:p>
            <a:r>
              <a:rPr lang="en-US" sz="3600" dirty="0"/>
              <a:t>Amos 6:1-6 “Woe to you who are at ease in Zion, And trust in Mount Samaria” “who put far off the day of doom, Who cause the seat of violence to come near”  “ sing idly to the sound of stringed instruments, And invent for yourselves musical instruments like David; Who drink wine from bowls, And anoint yourselves with the best ointments, But are not grieved for the affliction of Joseph."</a:t>
            </a:r>
          </a:p>
        </p:txBody>
      </p:sp>
    </p:spTree>
    <p:extLst>
      <p:ext uri="{BB962C8B-B14F-4D97-AF65-F5344CB8AC3E}">
        <p14:creationId xmlns:p14="http://schemas.microsoft.com/office/powerpoint/2010/main" val="7338743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RELIGION A MERE FORMALITY</a:t>
            </a:r>
            <a:endParaRPr lang="en-US" sz="6600" dirty="0">
              <a:solidFill>
                <a:schemeClr val="bg1"/>
              </a:solidFill>
            </a:endParaRPr>
          </a:p>
        </p:txBody>
      </p:sp>
      <p:sp>
        <p:nvSpPr>
          <p:cNvPr id="14" name="Content Placeholder 13"/>
          <p:cNvSpPr>
            <a:spLocks noGrp="1"/>
          </p:cNvSpPr>
          <p:nvPr>
            <p:ph idx="1"/>
          </p:nvPr>
        </p:nvSpPr>
        <p:spPr>
          <a:xfrm>
            <a:off x="457200" y="1538244"/>
            <a:ext cx="10410092" cy="4537817"/>
          </a:xfrm>
        </p:spPr>
        <p:txBody>
          <a:bodyPr>
            <a:normAutofit/>
          </a:bodyPr>
          <a:lstStyle/>
          <a:p>
            <a:r>
              <a:rPr lang="en-US" sz="3600" dirty="0"/>
              <a:t>Amos 5:21-23  "“I hate, I despise your feast days, And I do not savor your sacred assemblies. Though you offer Me burnt offerings and your grain offerings, I will not accept them, Nor will I regard your fattened peace offerings. Take away from Me the noise of your songs, For I will not hear the melody of your stringed instruments." </a:t>
            </a:r>
          </a:p>
          <a:p>
            <a:r>
              <a:rPr lang="en-US" sz="3600" dirty="0"/>
              <a:t>God HATES worship that is not from the HEART!</a:t>
            </a:r>
          </a:p>
        </p:txBody>
      </p:sp>
    </p:spTree>
    <p:extLst>
      <p:ext uri="{BB962C8B-B14F-4D97-AF65-F5344CB8AC3E}">
        <p14:creationId xmlns:p14="http://schemas.microsoft.com/office/powerpoint/2010/main" val="33250145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THE MESSAGE OF AMOS</a:t>
            </a:r>
            <a:endParaRPr lang="en-US" sz="6600" dirty="0">
              <a:solidFill>
                <a:schemeClr val="bg1"/>
              </a:solidFill>
            </a:endParaRPr>
          </a:p>
        </p:txBody>
      </p:sp>
      <p:sp>
        <p:nvSpPr>
          <p:cNvPr id="14" name="Content Placeholder 13"/>
          <p:cNvSpPr>
            <a:spLocks noGrp="1"/>
          </p:cNvSpPr>
          <p:nvPr>
            <p:ph idx="1"/>
          </p:nvPr>
        </p:nvSpPr>
        <p:spPr>
          <a:xfrm>
            <a:off x="457200" y="1538244"/>
            <a:ext cx="10410092" cy="4537817"/>
          </a:xfrm>
        </p:spPr>
        <p:txBody>
          <a:bodyPr>
            <a:normAutofit/>
          </a:bodyPr>
          <a:lstStyle/>
          <a:p>
            <a:r>
              <a:rPr lang="en-US" sz="3600" dirty="0"/>
              <a:t>Israel felt spiritually secure for TWO REASONS:</a:t>
            </a:r>
          </a:p>
          <a:p>
            <a:pPr lvl="1"/>
            <a:r>
              <a:rPr lang="en-US" sz="3600" dirty="0"/>
              <a:t>They were GOD’S CHOSEN PEOPLE!</a:t>
            </a:r>
          </a:p>
          <a:p>
            <a:pPr lvl="1"/>
            <a:r>
              <a:rPr lang="en-US" sz="3600" dirty="0"/>
              <a:t>They WORSHIPPED REGULARLY!</a:t>
            </a:r>
          </a:p>
          <a:p>
            <a:r>
              <a:rPr lang="en-US" sz="3600" dirty="0"/>
              <a:t>Challenge their false trust in God and make them aware that their sins would not be overlooked!</a:t>
            </a:r>
          </a:p>
          <a:p>
            <a:r>
              <a:rPr lang="en-US" sz="3600" dirty="0"/>
              <a:t>He told them that JUDGMENT WAS COMING!  Amos 5:18-20 – Assyrians carried them away 722 B.C.</a:t>
            </a:r>
          </a:p>
        </p:txBody>
      </p:sp>
    </p:spTree>
    <p:extLst>
      <p:ext uri="{BB962C8B-B14F-4D97-AF65-F5344CB8AC3E}">
        <p14:creationId xmlns:p14="http://schemas.microsoft.com/office/powerpoint/2010/main" val="12253809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OUTLINE OF THE BOOK</a:t>
            </a:r>
            <a:endParaRPr lang="en-US" sz="6600" dirty="0">
              <a:solidFill>
                <a:schemeClr val="bg1"/>
              </a:solidFill>
            </a:endParaRPr>
          </a:p>
        </p:txBody>
      </p:sp>
      <p:sp>
        <p:nvSpPr>
          <p:cNvPr id="14" name="Content Placeholder 13"/>
          <p:cNvSpPr>
            <a:spLocks noGrp="1"/>
          </p:cNvSpPr>
          <p:nvPr>
            <p:ph idx="1"/>
          </p:nvPr>
        </p:nvSpPr>
        <p:spPr>
          <a:xfrm>
            <a:off x="457200" y="1239716"/>
            <a:ext cx="10410092" cy="4836346"/>
          </a:xfrm>
        </p:spPr>
        <p:txBody>
          <a:bodyPr>
            <a:normAutofit fontScale="92500"/>
          </a:bodyPr>
          <a:lstStyle/>
          <a:p>
            <a:r>
              <a:rPr lang="en-US" sz="3600" dirty="0"/>
              <a:t>Judgments Against the Nations</a:t>
            </a:r>
          </a:p>
          <a:p>
            <a:pPr lvl="1"/>
            <a:r>
              <a:rPr lang="en-US" sz="3200" dirty="0"/>
              <a:t>Amos 1:1 – 2:6  upbraids Damascus, Edom, Moab, Judah and Israel</a:t>
            </a:r>
          </a:p>
          <a:p>
            <a:r>
              <a:rPr lang="en-US" sz="3600" dirty="0"/>
              <a:t>Details of Israel’s Sins &amp; Coming Judgment</a:t>
            </a:r>
          </a:p>
          <a:p>
            <a:pPr lvl="1"/>
            <a:r>
              <a:rPr lang="en-US" sz="3200" dirty="0"/>
              <a:t>Amos 3:1-6:14- Because of iniquity and oppression punished</a:t>
            </a:r>
          </a:p>
          <a:p>
            <a:pPr lvl="1"/>
            <a:r>
              <a:rPr lang="en-US" sz="3200" dirty="0"/>
              <a:t>Amos 4:1-13 – Pompous women; Insincere Worship; Ignoring God’s signs to steer back to obedience</a:t>
            </a:r>
          </a:p>
          <a:p>
            <a:pPr lvl="1"/>
            <a:r>
              <a:rPr lang="en-US" sz="3200" dirty="0"/>
              <a:t>Amos 6:1,3 – Two woes on those who acted as if the end was not coming!</a:t>
            </a:r>
            <a:endParaRPr lang="en-US" sz="3600" dirty="0"/>
          </a:p>
        </p:txBody>
      </p:sp>
    </p:spTree>
    <p:extLst>
      <p:ext uri="{BB962C8B-B14F-4D97-AF65-F5344CB8AC3E}">
        <p14:creationId xmlns:p14="http://schemas.microsoft.com/office/powerpoint/2010/main" val="229835305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OUTLINE OF THE BOOK</a:t>
            </a:r>
            <a:endParaRPr lang="en-US" sz="6600" dirty="0">
              <a:solidFill>
                <a:schemeClr val="bg1"/>
              </a:solidFill>
            </a:endParaRPr>
          </a:p>
        </p:txBody>
      </p:sp>
      <p:sp>
        <p:nvSpPr>
          <p:cNvPr id="14" name="Content Placeholder 13"/>
          <p:cNvSpPr>
            <a:spLocks noGrp="1"/>
          </p:cNvSpPr>
          <p:nvPr>
            <p:ph idx="1"/>
          </p:nvPr>
        </p:nvSpPr>
        <p:spPr>
          <a:xfrm>
            <a:off x="457200" y="1239716"/>
            <a:ext cx="10410092" cy="4836346"/>
          </a:xfrm>
        </p:spPr>
        <p:txBody>
          <a:bodyPr>
            <a:normAutofit/>
          </a:bodyPr>
          <a:lstStyle/>
          <a:p>
            <a:r>
              <a:rPr lang="en-US" sz="3600" dirty="0"/>
              <a:t>Visions Leading To The End</a:t>
            </a:r>
          </a:p>
          <a:p>
            <a:pPr lvl="1"/>
            <a:r>
              <a:rPr lang="en-US" sz="3200" dirty="0"/>
              <a:t>Vision of Locusts - Amos 7:1-3</a:t>
            </a:r>
          </a:p>
          <a:p>
            <a:pPr lvl="1"/>
            <a:r>
              <a:rPr lang="en-US" sz="3200" dirty="0"/>
              <a:t>Vision of Fires – Amos 7:4-6</a:t>
            </a:r>
          </a:p>
          <a:p>
            <a:pPr lvl="1"/>
            <a:r>
              <a:rPr lang="en-US" sz="3200" dirty="0"/>
              <a:t>Vision of Plumb Line- Amos 7:7-9</a:t>
            </a:r>
          </a:p>
          <a:p>
            <a:pPr lvl="1"/>
            <a:r>
              <a:rPr lang="en-US" sz="3200" dirty="0"/>
              <a:t>Vision of Summer Fruit- Amos 8:1-14</a:t>
            </a:r>
          </a:p>
          <a:p>
            <a:pPr lvl="1"/>
            <a:r>
              <a:rPr lang="en-US" sz="3200" dirty="0"/>
              <a:t>Vision of Smitten Sanctuary- 9:1-10</a:t>
            </a:r>
          </a:p>
          <a:p>
            <a:r>
              <a:rPr lang="en-US" sz="3600" dirty="0"/>
              <a:t>Promise Of Hope</a:t>
            </a:r>
          </a:p>
          <a:p>
            <a:pPr lvl="1"/>
            <a:r>
              <a:rPr lang="en-US" sz="3200" dirty="0"/>
              <a:t>To be fulfilled in Messiah / The Christ</a:t>
            </a:r>
          </a:p>
        </p:txBody>
      </p:sp>
    </p:spTree>
    <p:extLst>
      <p:ext uri="{BB962C8B-B14F-4D97-AF65-F5344CB8AC3E}">
        <p14:creationId xmlns:p14="http://schemas.microsoft.com/office/powerpoint/2010/main" val="135679229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14">
                                            <p:txEl>
                                              <p:pRg st="7" end="7"/>
                                            </p:txEl>
                                          </p:spTgt>
                                        </p:tgtEl>
                                        <p:attrNameLst>
                                          <p:attrName>style.visibility</p:attrName>
                                        </p:attrNameLst>
                                      </p:cBhvr>
                                      <p:to>
                                        <p:strVal val="visible"/>
                                      </p:to>
                                    </p:set>
                                    <p:anim calcmode="lin" valueType="num">
                                      <p:cBhvr>
                                        <p:cTn id="56" dur="1000" fill="hold"/>
                                        <p:tgtEl>
                                          <p:spTgt spid="1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1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LESSONS TO BE LEARNED….</a:t>
            </a:r>
            <a:endParaRPr lang="en-US" sz="6600" dirty="0">
              <a:solidFill>
                <a:schemeClr val="bg1"/>
              </a:solidFill>
            </a:endParaRPr>
          </a:p>
        </p:txBody>
      </p:sp>
      <p:sp>
        <p:nvSpPr>
          <p:cNvPr id="14" name="Content Placeholder 13"/>
          <p:cNvSpPr>
            <a:spLocks noGrp="1"/>
          </p:cNvSpPr>
          <p:nvPr>
            <p:ph idx="1"/>
          </p:nvPr>
        </p:nvSpPr>
        <p:spPr>
          <a:xfrm>
            <a:off x="457200" y="1239716"/>
            <a:ext cx="10410092" cy="4836346"/>
          </a:xfrm>
        </p:spPr>
        <p:txBody>
          <a:bodyPr>
            <a:normAutofit/>
          </a:bodyPr>
          <a:lstStyle/>
          <a:p>
            <a:r>
              <a:rPr lang="en-US" sz="3600" dirty="0"/>
              <a:t>Time (760 B.C.) Similar to ours today</a:t>
            </a:r>
          </a:p>
          <a:p>
            <a:pPr lvl="1"/>
            <a:r>
              <a:rPr lang="en-US" sz="3200" dirty="0"/>
              <a:t>Times of prosperity, mere ritualistic worship, religious apostasy everywhere</a:t>
            </a:r>
          </a:p>
          <a:p>
            <a:pPr lvl="1"/>
            <a:r>
              <a:rPr lang="en-US" sz="3200" dirty="0"/>
              <a:t>All Common Today!</a:t>
            </a:r>
          </a:p>
          <a:p>
            <a:pPr lvl="1"/>
            <a:r>
              <a:rPr lang="en-US" sz="3200" dirty="0"/>
              <a:t>Amos 3:15 “destroy the winter house along with the summer house; The houses of ivory shall perish”</a:t>
            </a:r>
          </a:p>
          <a:p>
            <a:pPr lvl="1"/>
            <a:r>
              <a:rPr lang="en-US" sz="3200" dirty="0"/>
              <a:t>Amos 4:1 “cows of Bashan” “oppress the poor, Who crush the needy”</a:t>
            </a:r>
          </a:p>
          <a:p>
            <a:pPr lvl="1"/>
            <a:r>
              <a:rPr lang="en-US" sz="3200" dirty="0"/>
              <a:t>Amos 2:6 – Must be careful not to reverse our priorities</a:t>
            </a:r>
          </a:p>
        </p:txBody>
      </p:sp>
    </p:spTree>
    <p:extLst>
      <p:ext uri="{BB962C8B-B14F-4D97-AF65-F5344CB8AC3E}">
        <p14:creationId xmlns:p14="http://schemas.microsoft.com/office/powerpoint/2010/main" val="579591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LESSONS TO BE LEARNED….</a:t>
            </a:r>
            <a:endParaRPr lang="en-US" sz="6600" dirty="0">
              <a:solidFill>
                <a:schemeClr val="bg1"/>
              </a:solidFill>
            </a:endParaRPr>
          </a:p>
        </p:txBody>
      </p:sp>
      <p:sp>
        <p:nvSpPr>
          <p:cNvPr id="14" name="Content Placeholder 13"/>
          <p:cNvSpPr>
            <a:spLocks noGrp="1"/>
          </p:cNvSpPr>
          <p:nvPr>
            <p:ph idx="1"/>
          </p:nvPr>
        </p:nvSpPr>
        <p:spPr>
          <a:xfrm>
            <a:off x="457200" y="1239716"/>
            <a:ext cx="10410092" cy="4836346"/>
          </a:xfrm>
        </p:spPr>
        <p:txBody>
          <a:bodyPr>
            <a:normAutofit fontScale="92500" lnSpcReduction="10000"/>
          </a:bodyPr>
          <a:lstStyle/>
          <a:p>
            <a:r>
              <a:rPr lang="en-US" sz="3600" dirty="0"/>
              <a:t>Time (760 B.C.) Similar to ours today</a:t>
            </a:r>
          </a:p>
          <a:p>
            <a:pPr lvl="1"/>
            <a:r>
              <a:rPr lang="en-US" sz="3200" dirty="0"/>
              <a:t>It is PROGRESSIVE:  1. Sacrifice to the Lord [TOO BUSY!]  2. Neglect Visiting [have my OWN problems!]  3. neglect encouraging the young [they have parents don’t they!]  </a:t>
            </a:r>
            <a:r>
              <a:rPr lang="en-US" sz="3200"/>
              <a:t>4. neglect </a:t>
            </a:r>
            <a:r>
              <a:rPr lang="en-US" sz="3200" dirty="0"/>
              <a:t>the responsibility to keep ourselves strong [just no time to study any more!]</a:t>
            </a:r>
          </a:p>
          <a:p>
            <a:pPr lvl="1"/>
            <a:r>
              <a:rPr lang="en-US" sz="3200" dirty="0"/>
              <a:t>Revelation 3:14-20 “you are neither cold nor hot. I could wish you were cold or hot. So then, because you are lukewarm, and neither cold nor hot, I will vomit you out of My mouth”</a:t>
            </a:r>
          </a:p>
          <a:p>
            <a:pPr lvl="1"/>
            <a:r>
              <a:rPr lang="en-US" sz="3200" dirty="0"/>
              <a:t>Matthew 6:19-21 “ where your treasure is, there your heart will be also."</a:t>
            </a:r>
          </a:p>
        </p:txBody>
      </p:sp>
    </p:spTree>
    <p:extLst>
      <p:ext uri="{BB962C8B-B14F-4D97-AF65-F5344CB8AC3E}">
        <p14:creationId xmlns:p14="http://schemas.microsoft.com/office/powerpoint/2010/main" val="360435377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 calcmode="lin" valueType="num">
                                      <p:cBhvr>
                                        <p:cTn id="7"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2" end="2"/>
                                            </p:txEl>
                                          </p:spTgt>
                                        </p:tgtEl>
                                        <p:attrNameLst>
                                          <p:attrName>style.visibility</p:attrName>
                                        </p:attrNameLst>
                                      </p:cBhvr>
                                      <p:to>
                                        <p:strVal val="visible"/>
                                      </p:to>
                                    </p:set>
                                    <p:anim calcmode="lin" valueType="num">
                                      <p:cBhvr>
                                        <p:cTn id="14"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anim calcmode="lin" valueType="num">
                                      <p:cBhvr>
                                        <p:cTn id="21"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82522"/>
            <a:ext cx="10096500" cy="898450"/>
          </a:xfrm>
        </p:spPr>
        <p:txBody>
          <a:bodyPr>
            <a:noAutofit/>
          </a:bodyPr>
          <a:lstStyle/>
          <a:p>
            <a:r>
              <a:rPr lang="en-US" sz="4800" dirty="0">
                <a:solidFill>
                  <a:schemeClr val="bg1"/>
                </a:solidFill>
              </a:rPr>
              <a:t>PROBLEM OF PREACHING THE TRUTH</a:t>
            </a:r>
            <a:endParaRPr lang="en-US" sz="5400" dirty="0">
              <a:solidFill>
                <a:schemeClr val="bg1"/>
              </a:solidFill>
            </a:endParaRPr>
          </a:p>
        </p:txBody>
      </p:sp>
      <p:sp>
        <p:nvSpPr>
          <p:cNvPr id="14" name="Content Placeholder 13"/>
          <p:cNvSpPr>
            <a:spLocks noGrp="1"/>
          </p:cNvSpPr>
          <p:nvPr>
            <p:ph idx="1"/>
          </p:nvPr>
        </p:nvSpPr>
        <p:spPr>
          <a:xfrm>
            <a:off x="457200" y="1343240"/>
            <a:ext cx="10410092" cy="4673976"/>
          </a:xfrm>
        </p:spPr>
        <p:txBody>
          <a:bodyPr>
            <a:normAutofit/>
          </a:bodyPr>
          <a:lstStyle/>
          <a:p>
            <a:r>
              <a:rPr lang="en-US" sz="4000" dirty="0"/>
              <a:t>Amos 7:12,13  - Amaziah did not want to hear the truth- he was a priest! (7:10)</a:t>
            </a:r>
          </a:p>
          <a:p>
            <a:pPr lvl="1"/>
            <a:r>
              <a:rPr lang="en-US" sz="3600" dirty="0"/>
              <a:t>Amos 7:14,15 “I was no prophet, Nor was I a son of a prophet, But I was a sheep breeder And a tender of sycamore fruit.”  Only wanted to please God</a:t>
            </a:r>
          </a:p>
          <a:p>
            <a:pPr lvl="1"/>
            <a:r>
              <a:rPr lang="en-US" sz="3600" dirty="0"/>
              <a:t>Rejected other prophets too- Micah 2:6; Hosea 4:6; Isaiah 30:10  “Do not prophesy to us right things; Speak to us smooth things, prophesy deceits."</a:t>
            </a:r>
          </a:p>
        </p:txBody>
      </p:sp>
    </p:spTree>
    <p:extLst>
      <p:ext uri="{BB962C8B-B14F-4D97-AF65-F5344CB8AC3E}">
        <p14:creationId xmlns:p14="http://schemas.microsoft.com/office/powerpoint/2010/main" val="37074108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82522"/>
            <a:ext cx="10096500" cy="898450"/>
          </a:xfrm>
        </p:spPr>
        <p:txBody>
          <a:bodyPr>
            <a:noAutofit/>
          </a:bodyPr>
          <a:lstStyle/>
          <a:p>
            <a:r>
              <a:rPr lang="en-US" sz="4800" dirty="0">
                <a:solidFill>
                  <a:schemeClr val="bg1"/>
                </a:solidFill>
              </a:rPr>
              <a:t>PROBLEM OF PREACHING THE TRUTH</a:t>
            </a:r>
            <a:endParaRPr lang="en-US" sz="5400" dirty="0">
              <a:solidFill>
                <a:schemeClr val="bg1"/>
              </a:solidFill>
            </a:endParaRPr>
          </a:p>
        </p:txBody>
      </p:sp>
      <p:sp>
        <p:nvSpPr>
          <p:cNvPr id="14" name="Content Placeholder 13"/>
          <p:cNvSpPr>
            <a:spLocks noGrp="1"/>
          </p:cNvSpPr>
          <p:nvPr>
            <p:ph idx="1"/>
          </p:nvPr>
        </p:nvSpPr>
        <p:spPr>
          <a:xfrm>
            <a:off x="457200" y="1343240"/>
            <a:ext cx="10410092" cy="4673976"/>
          </a:xfrm>
        </p:spPr>
        <p:txBody>
          <a:bodyPr>
            <a:normAutofit lnSpcReduction="10000"/>
          </a:bodyPr>
          <a:lstStyle/>
          <a:p>
            <a:r>
              <a:rPr lang="en-US" sz="4000" dirty="0"/>
              <a:t>Two Lessons Learned Here:</a:t>
            </a:r>
          </a:p>
          <a:p>
            <a:pPr marL="457200" lvl="1" indent="0">
              <a:buNone/>
            </a:pPr>
            <a:r>
              <a:rPr lang="en-US" sz="3600" dirty="0"/>
              <a:t>1.	He Didn’t Back Down – Amos 7:14,15</a:t>
            </a:r>
          </a:p>
          <a:p>
            <a:pPr marL="457200" lvl="1" indent="0">
              <a:buNone/>
            </a:pPr>
            <a:r>
              <a:rPr lang="en-US" sz="3600" dirty="0"/>
              <a:t>2.	We Need To Have A Love For The Truth – 	2 Timothy 4:1-4</a:t>
            </a:r>
          </a:p>
          <a:p>
            <a:pPr lvl="1"/>
            <a:r>
              <a:rPr lang="en-US" sz="3600" dirty="0"/>
              <a:t>Would the preaching of Amos be received in our time?</a:t>
            </a:r>
          </a:p>
          <a:p>
            <a:pPr lvl="1"/>
            <a:r>
              <a:rPr lang="en-US" sz="3600" dirty="0"/>
              <a:t>2 Timothy 3:13 “deceiving and being deceived.”</a:t>
            </a:r>
          </a:p>
          <a:p>
            <a:pPr lvl="1"/>
            <a:r>
              <a:rPr lang="en-US" sz="3600" dirty="0"/>
              <a:t>Please GOD or to please YOURSELF?</a:t>
            </a:r>
          </a:p>
        </p:txBody>
      </p:sp>
    </p:spTree>
    <p:extLst>
      <p:ext uri="{BB962C8B-B14F-4D97-AF65-F5344CB8AC3E}">
        <p14:creationId xmlns:p14="http://schemas.microsoft.com/office/powerpoint/2010/main" val="35409437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82522"/>
            <a:ext cx="10096500" cy="898450"/>
          </a:xfrm>
        </p:spPr>
        <p:txBody>
          <a:bodyPr>
            <a:noAutofit/>
          </a:bodyPr>
          <a:lstStyle/>
          <a:p>
            <a:r>
              <a:rPr lang="en-US" sz="4800" dirty="0">
                <a:solidFill>
                  <a:schemeClr val="bg1"/>
                </a:solidFill>
              </a:rPr>
              <a:t>PROBLEM OF INSINCERE WORSHIP</a:t>
            </a:r>
            <a:endParaRPr lang="en-US" sz="5400" dirty="0">
              <a:solidFill>
                <a:schemeClr val="bg1"/>
              </a:solidFill>
            </a:endParaRPr>
          </a:p>
        </p:txBody>
      </p:sp>
      <p:sp>
        <p:nvSpPr>
          <p:cNvPr id="14" name="Content Placeholder 13"/>
          <p:cNvSpPr>
            <a:spLocks noGrp="1"/>
          </p:cNvSpPr>
          <p:nvPr>
            <p:ph idx="1"/>
          </p:nvPr>
        </p:nvSpPr>
        <p:spPr>
          <a:xfrm>
            <a:off x="457200" y="1501502"/>
            <a:ext cx="10410092" cy="4673976"/>
          </a:xfrm>
        </p:spPr>
        <p:txBody>
          <a:bodyPr>
            <a:normAutofit/>
          </a:bodyPr>
          <a:lstStyle/>
          <a:p>
            <a:r>
              <a:rPr lang="en-US" sz="4000" dirty="0"/>
              <a:t>Not a problem of NOT worshipping</a:t>
            </a:r>
          </a:p>
          <a:p>
            <a:pPr lvl="1"/>
            <a:r>
              <a:rPr lang="en-US" sz="3600" dirty="0"/>
              <a:t>Conducted solemn gatherings and offered burnt sacrifices and meat offerings!</a:t>
            </a:r>
          </a:p>
          <a:p>
            <a:pPr lvl="1"/>
            <a:r>
              <a:rPr lang="en-US" sz="3600" dirty="0"/>
              <a:t>Problem spelled out in Amos 2:6-8; 4:1; 6:4-6; 8:4,5; 4:6-11</a:t>
            </a:r>
          </a:p>
          <a:p>
            <a:pPr lvl="1"/>
            <a:r>
              <a:rPr lang="en-US" sz="3600" dirty="0"/>
              <a:t>Self Centered – Amos 4:4,5 “for this you love”</a:t>
            </a:r>
          </a:p>
          <a:p>
            <a:pPr lvl="1"/>
            <a:r>
              <a:rPr lang="en-US" sz="3600" dirty="0"/>
              <a:t>Amos 5:21-23 “I hate, I despise your feast days”</a:t>
            </a:r>
          </a:p>
        </p:txBody>
      </p:sp>
    </p:spTree>
    <p:extLst>
      <p:ext uri="{BB962C8B-B14F-4D97-AF65-F5344CB8AC3E}">
        <p14:creationId xmlns:p14="http://schemas.microsoft.com/office/powerpoint/2010/main" val="423931407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82522"/>
            <a:ext cx="10096500" cy="898450"/>
          </a:xfrm>
        </p:spPr>
        <p:txBody>
          <a:bodyPr>
            <a:noAutofit/>
          </a:bodyPr>
          <a:lstStyle/>
          <a:p>
            <a:r>
              <a:rPr lang="en-US" sz="4800" dirty="0">
                <a:solidFill>
                  <a:schemeClr val="bg1"/>
                </a:solidFill>
              </a:rPr>
              <a:t>PROBLEM OF INSINCERE WORSHIP</a:t>
            </a:r>
            <a:endParaRPr lang="en-US" sz="5400" dirty="0">
              <a:solidFill>
                <a:schemeClr val="bg1"/>
              </a:solidFill>
            </a:endParaRPr>
          </a:p>
        </p:txBody>
      </p:sp>
      <p:sp>
        <p:nvSpPr>
          <p:cNvPr id="14" name="Content Placeholder 13"/>
          <p:cNvSpPr>
            <a:spLocks noGrp="1"/>
          </p:cNvSpPr>
          <p:nvPr>
            <p:ph idx="1"/>
          </p:nvPr>
        </p:nvSpPr>
        <p:spPr>
          <a:xfrm>
            <a:off x="457200" y="1501502"/>
            <a:ext cx="10410092" cy="4673976"/>
          </a:xfrm>
        </p:spPr>
        <p:txBody>
          <a:bodyPr>
            <a:normAutofit/>
          </a:bodyPr>
          <a:lstStyle/>
          <a:p>
            <a:r>
              <a:rPr lang="en-US" sz="4000" dirty="0"/>
              <a:t>Same Problem Is Present Today</a:t>
            </a:r>
          </a:p>
          <a:p>
            <a:pPr lvl="1"/>
            <a:r>
              <a:rPr lang="en-US" sz="3600" dirty="0"/>
              <a:t>Assemblies a “free for all” called “worship!”</a:t>
            </a:r>
          </a:p>
          <a:p>
            <a:pPr lvl="1"/>
            <a:r>
              <a:rPr lang="en-US" sz="3600" dirty="0"/>
              <a:t>“Come as you are!”</a:t>
            </a:r>
          </a:p>
          <a:p>
            <a:pPr lvl="1"/>
            <a:r>
              <a:rPr lang="en-US" sz="3600" dirty="0"/>
              <a:t>Mechanical instrument of music, tennis courts, family life centers, fellowship halls…</a:t>
            </a:r>
          </a:p>
          <a:p>
            <a:pPr lvl="1"/>
            <a:r>
              <a:rPr lang="en-US" sz="3600" dirty="0"/>
              <a:t>All done NOT to please God – but ultimately to satisfy the desires of man!</a:t>
            </a:r>
          </a:p>
        </p:txBody>
      </p:sp>
    </p:spTree>
    <p:extLst>
      <p:ext uri="{BB962C8B-B14F-4D97-AF65-F5344CB8AC3E}">
        <p14:creationId xmlns:p14="http://schemas.microsoft.com/office/powerpoint/2010/main" val="124030308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82522"/>
            <a:ext cx="10096500" cy="898450"/>
          </a:xfrm>
        </p:spPr>
        <p:txBody>
          <a:bodyPr>
            <a:noAutofit/>
          </a:bodyPr>
          <a:lstStyle/>
          <a:p>
            <a:r>
              <a:rPr lang="en-US" sz="5400" dirty="0">
                <a:solidFill>
                  <a:schemeClr val="bg1"/>
                </a:solidFill>
              </a:rPr>
              <a:t>PROBLEM OF INDIFFERENCE</a:t>
            </a:r>
          </a:p>
        </p:txBody>
      </p:sp>
      <p:sp>
        <p:nvSpPr>
          <p:cNvPr id="14" name="Content Placeholder 13"/>
          <p:cNvSpPr>
            <a:spLocks noGrp="1"/>
          </p:cNvSpPr>
          <p:nvPr>
            <p:ph idx="1"/>
          </p:nvPr>
        </p:nvSpPr>
        <p:spPr>
          <a:xfrm>
            <a:off x="457200" y="1501502"/>
            <a:ext cx="10410092" cy="4673976"/>
          </a:xfrm>
        </p:spPr>
        <p:txBody>
          <a:bodyPr>
            <a:normAutofit/>
          </a:bodyPr>
          <a:lstStyle/>
          <a:p>
            <a:r>
              <a:rPr lang="en-US" sz="4000" dirty="0"/>
              <a:t>Most Serious Indictments Against Israel</a:t>
            </a:r>
          </a:p>
          <a:p>
            <a:pPr lvl="1"/>
            <a:r>
              <a:rPr lang="en-US" sz="3600" dirty="0"/>
              <a:t>Webster: “uninterested or apathetic.” </a:t>
            </a:r>
          </a:p>
          <a:p>
            <a:pPr lvl="1"/>
            <a:r>
              <a:rPr lang="en-US" sz="3600" dirty="0"/>
              <a:t>Little concern for God &amp; His impending judgment</a:t>
            </a:r>
          </a:p>
          <a:p>
            <a:pPr lvl="1"/>
            <a:r>
              <a:rPr lang="en-US" sz="3600" dirty="0"/>
              <a:t>Men today are the same!</a:t>
            </a:r>
          </a:p>
          <a:p>
            <a:pPr lvl="1"/>
            <a:r>
              <a:rPr lang="en-US" sz="3600" dirty="0"/>
              <a:t>Many indifferent to salvation!  Hebrews 3:12,13</a:t>
            </a:r>
          </a:p>
          <a:p>
            <a:pPr lvl="1"/>
            <a:r>
              <a:rPr lang="en-US" sz="3600" dirty="0"/>
              <a:t>Romans 12:11; 6:23; 1 John 1:10; 2 Corinthians 6:2</a:t>
            </a:r>
          </a:p>
          <a:p>
            <a:pPr lvl="1"/>
            <a:r>
              <a:rPr lang="en-US" sz="3600" dirty="0"/>
              <a:t>2 Peter 3:9-11 “what manner of persons…”</a:t>
            </a:r>
          </a:p>
        </p:txBody>
      </p:sp>
    </p:spTree>
    <p:extLst>
      <p:ext uri="{BB962C8B-B14F-4D97-AF65-F5344CB8AC3E}">
        <p14:creationId xmlns:p14="http://schemas.microsoft.com/office/powerpoint/2010/main" val="34281872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82522"/>
            <a:ext cx="10096500" cy="898450"/>
          </a:xfrm>
        </p:spPr>
        <p:txBody>
          <a:bodyPr>
            <a:noAutofit/>
          </a:bodyPr>
          <a:lstStyle/>
          <a:p>
            <a:r>
              <a:rPr lang="en-US" sz="4800" dirty="0">
                <a:solidFill>
                  <a:schemeClr val="bg1"/>
                </a:solidFill>
              </a:rPr>
              <a:t>PROBLEM OF RELIGIOUS APOSTASY</a:t>
            </a:r>
          </a:p>
        </p:txBody>
      </p:sp>
      <p:sp>
        <p:nvSpPr>
          <p:cNvPr id="14" name="Content Placeholder 13"/>
          <p:cNvSpPr>
            <a:spLocks noGrp="1"/>
          </p:cNvSpPr>
          <p:nvPr>
            <p:ph idx="1"/>
          </p:nvPr>
        </p:nvSpPr>
        <p:spPr>
          <a:xfrm>
            <a:off x="457200" y="1501502"/>
            <a:ext cx="10410092" cy="4673976"/>
          </a:xfrm>
        </p:spPr>
        <p:txBody>
          <a:bodyPr>
            <a:normAutofit lnSpcReduction="10000"/>
          </a:bodyPr>
          <a:lstStyle/>
          <a:p>
            <a:r>
              <a:rPr lang="en-US" sz="4000" dirty="0"/>
              <a:t>Gave Israel Chance After Chance to Return</a:t>
            </a:r>
          </a:p>
          <a:p>
            <a:pPr lvl="1"/>
            <a:r>
              <a:rPr lang="en-US" sz="3600" dirty="0"/>
              <a:t>By time of Amos – NO EXCUSE</a:t>
            </a:r>
          </a:p>
          <a:p>
            <a:pPr lvl="1"/>
            <a:r>
              <a:rPr lang="en-US" sz="3600" dirty="0"/>
              <a:t>“yet you have not returned to Me” Amos 4:6,8,9,11</a:t>
            </a:r>
          </a:p>
          <a:p>
            <a:pPr lvl="1"/>
            <a:r>
              <a:rPr lang="en-US" sz="3600" dirty="0"/>
              <a:t>Warning given in New Testament – 1 Timothy 4:1-4</a:t>
            </a:r>
          </a:p>
          <a:p>
            <a:pPr lvl="1"/>
            <a:r>
              <a:rPr lang="en-US" sz="3600" dirty="0"/>
              <a:t>2 Timothy 4:3,4  “will turn their ears away from the truth”</a:t>
            </a:r>
          </a:p>
          <a:p>
            <a:pPr lvl="1"/>
            <a:r>
              <a:rPr lang="en-US" sz="3600" dirty="0"/>
              <a:t>1 Peter 5:8,9 “the devil walks about like a roaring lion, seeking whom he may devour.”</a:t>
            </a:r>
          </a:p>
        </p:txBody>
      </p:sp>
    </p:spTree>
    <p:extLst>
      <p:ext uri="{BB962C8B-B14F-4D97-AF65-F5344CB8AC3E}">
        <p14:creationId xmlns:p14="http://schemas.microsoft.com/office/powerpoint/2010/main" val="406550406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82522"/>
            <a:ext cx="10096500" cy="898450"/>
          </a:xfrm>
        </p:spPr>
        <p:txBody>
          <a:bodyPr>
            <a:noAutofit/>
          </a:bodyPr>
          <a:lstStyle/>
          <a:p>
            <a:r>
              <a:rPr lang="en-US" sz="4800" dirty="0">
                <a:solidFill>
                  <a:schemeClr val="bg1"/>
                </a:solidFill>
              </a:rPr>
              <a:t>WHAT HAPPENS IF WE FAIL TO RESIST?</a:t>
            </a:r>
          </a:p>
        </p:txBody>
      </p:sp>
      <p:sp>
        <p:nvSpPr>
          <p:cNvPr id="14" name="Content Placeholder 13"/>
          <p:cNvSpPr>
            <a:spLocks noGrp="1"/>
          </p:cNvSpPr>
          <p:nvPr>
            <p:ph idx="1"/>
          </p:nvPr>
        </p:nvSpPr>
        <p:spPr>
          <a:xfrm>
            <a:off x="457200" y="1501502"/>
            <a:ext cx="10410092" cy="4673976"/>
          </a:xfrm>
        </p:spPr>
        <p:txBody>
          <a:bodyPr>
            <a:normAutofit lnSpcReduction="10000"/>
          </a:bodyPr>
          <a:lstStyle/>
          <a:p>
            <a:r>
              <a:rPr lang="en-US" sz="4000" dirty="0"/>
              <a:t>Amos 5:23  "But let justice run down like water, And righteousness like a mighty stream."  </a:t>
            </a:r>
          </a:p>
          <a:p>
            <a:pPr lvl="1"/>
            <a:r>
              <a:rPr lang="en-US" sz="3600" dirty="0"/>
              <a:t>God demands we be righteous</a:t>
            </a:r>
          </a:p>
          <a:p>
            <a:pPr lvl="1"/>
            <a:r>
              <a:rPr lang="en-US" sz="3600" dirty="0"/>
              <a:t>Being righteous only comes from doing His will and standing up for the truth</a:t>
            </a:r>
          </a:p>
          <a:p>
            <a:pPr lvl="1"/>
            <a:r>
              <a:rPr lang="en-US" sz="3600" dirty="0"/>
              <a:t>When God took Amos from the flock – Amos went!</a:t>
            </a:r>
          </a:p>
          <a:p>
            <a:pPr lvl="1"/>
            <a:r>
              <a:rPr lang="en-US" sz="3600" dirty="0"/>
              <a:t>God is calling YOU out of your sin &amp; life of unrighteousness to be His child!</a:t>
            </a:r>
          </a:p>
        </p:txBody>
      </p:sp>
    </p:spTree>
    <p:extLst>
      <p:ext uri="{BB962C8B-B14F-4D97-AF65-F5344CB8AC3E}">
        <p14:creationId xmlns:p14="http://schemas.microsoft.com/office/powerpoint/2010/main" val="320865962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theme/theme1.xml><?xml version="1.0" encoding="utf-8"?>
<a:theme xmlns:a="http://schemas.openxmlformats.org/drawingml/2006/main" name="Vertical Lexicon design templat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tlCol="0" anchor="ctr"/>
      <a:lstStyle>
        <a:defPPr algn="ctr">
          <a:defRPr dirty="0"/>
        </a:defPPr>
      </a:lstStyle>
      <a:style>
        <a:lnRef idx="2">
          <a:schemeClr val="accent2">
            <a:shade val="50000"/>
          </a:schemeClr>
        </a:lnRef>
        <a:fillRef idx="1">
          <a:schemeClr val="accent2"/>
        </a:fillRef>
        <a:effectRef idx="0">
          <a:schemeClr val="accent2"/>
        </a:effectRef>
        <a:fontRef idx="minor">
          <a:schemeClr val="lt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tx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Vertical lexicon design slides.potx" id="{49C7086D-B6BF-42C9-B2E9-7A6F5A963EAA}" vid="{839E83B1-FF0C-49E8-8563-59D864F05AE3}"/>
    </a:ext>
  </a:extLst>
</a:theme>
</file>

<file path=ppt/theme/theme2.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05EEE0F9-7BC9-4998-8617-7CC115AD97E2}">
  <ds:schemaRefs>
    <ds:schemaRef ds:uri="http://schemas.microsoft.com/sharepoint/v3/contenttype/forms"/>
  </ds:schemaRefs>
</ds:datastoreItem>
</file>

<file path=customXml/itemProps2.xml><?xml version="1.0" encoding="utf-8"?>
<ds:datastoreItem xmlns:ds="http://schemas.openxmlformats.org/officeDocument/2006/customXml" ds:itemID="{4BEBB951-DE64-4CB8-9E1C-184A357AD7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A1BD8E5-A18E-435C-B431-90A6B59F4B6F}">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Vertical lexicon design slides</Template>
  <TotalTime>173</TotalTime>
  <Words>1234</Words>
  <Application>Microsoft Office PowerPoint</Application>
  <PresentationFormat>Widescreen</PresentationFormat>
  <Paragraphs>112</Paragraphs>
  <Slides>20</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Vertical Lexicon design template</vt:lpstr>
      <vt:lpstr>PowerPoint Presentation</vt:lpstr>
      <vt:lpstr>Title Layout</vt:lpstr>
      <vt:lpstr>Today’s Lesson:</vt:lpstr>
      <vt:lpstr>Who Was Amos?</vt:lpstr>
      <vt:lpstr>DATE OF AMOS</vt:lpstr>
      <vt:lpstr>THE TIMES OF AMOS</vt:lpstr>
      <vt:lpstr>THE TIMES OF AMOS</vt:lpstr>
      <vt:lpstr>RELIGION A MERE FORMALITY</vt:lpstr>
      <vt:lpstr>THE MESSAGE OF AMOS</vt:lpstr>
      <vt:lpstr>OUTLINE OF THE BOOK</vt:lpstr>
      <vt:lpstr>OUTLINE OF THE BOOK</vt:lpstr>
      <vt:lpstr>LESSONS TO BE LEARNED….</vt:lpstr>
      <vt:lpstr>LESSONS TO BE LEARNED….</vt:lpstr>
      <vt:lpstr>PROBLEM OF PREACHING THE TRUTH</vt:lpstr>
      <vt:lpstr>PROBLEM OF PREACHING THE TRUTH</vt:lpstr>
      <vt:lpstr>PROBLEM OF INSINCERE WORSHIP</vt:lpstr>
      <vt:lpstr>PROBLEM OF INSINCERE WORSHIP</vt:lpstr>
      <vt:lpstr>PROBLEM OF INDIFFERENCE</vt:lpstr>
      <vt:lpstr>PROBLEM OF RELIGIOUS APOSTASY</vt:lpstr>
      <vt:lpstr>WHAT HAPPENS IF WE FAIL TO RESIST?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Gailen Evans</dc:creator>
  <cp:lastModifiedBy>Gailen Evans</cp:lastModifiedBy>
  <cp:revision>23</cp:revision>
  <dcterms:created xsi:type="dcterms:W3CDTF">2023-09-21T18:55:28Z</dcterms:created>
  <dcterms:modified xsi:type="dcterms:W3CDTF">2023-09-22T20:25:19Z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